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789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9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71500" y="1552575"/>
            <a:ext cx="8001000" cy="733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775"/>
              </a:lnSpc>
              <a:buNone/>
            </a:pPr>
            <a:r>
              <a:rPr lang="en-US" sz="412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深度学习课程设计报告</a:t>
            </a:r>
            <a:endParaRPr lang="en-US" sz="41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基础模型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LightGBM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采用梯度提升决策树，高效处理大规模数据，GPU加速提升训练速度。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667500" y="933450"/>
            <a:ext cx="442913" cy="442913"/>
          </a:xfrm>
          <a:prstGeom prst="rect">
            <a:avLst/>
          </a:prstGeom>
          <a:solidFill>
            <a:srgbClr val="DC3633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24650" y="990600"/>
            <a:ext cx="333375" cy="3333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7500" y="1566863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XGBoost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6667500" y="1871663"/>
            <a:ext cx="1905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集成树模型，支持并行处理与GPU运算，优化学习率与树深度，提高模型精度。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4381500" y="2824163"/>
            <a:ext cx="442913" cy="442913"/>
          </a:xfrm>
          <a:prstGeom prst="rect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38650" y="2881313"/>
            <a:ext cx="333375" cy="3333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81500" y="345757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CatBoost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381500" y="3762375"/>
            <a:ext cx="1905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自动处理类别特征，具备GPU支持，深度与正则化参数调优，确保模型泛化能力。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6667500" y="2824163"/>
            <a:ext cx="442913" cy="442913"/>
          </a:xfrm>
          <a:prstGeom prst="rect">
            <a:avLst/>
          </a:prstGeom>
          <a:solidFill>
            <a:srgbClr val="BE2124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24650" y="2881313"/>
            <a:ext cx="333375" cy="3333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667500" y="345757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模型配置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667500" y="376237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精心设定超参数，如学习率、深度、采样比例，以达到最佳性能。</a:t>
            </a:r>
            <a:endParaRPr lang="en-US" sz="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8"/>
          <a:srcRect t="33333" b="33333"/>
          <a:stretch/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198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集成方法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4800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72" y="3171825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81050" y="4657725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选择集成方法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81050" y="5162550"/>
            <a:ext cx="9024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采用StackingClassifier集成多种模型。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934766" y="4029075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1721644" y="1466850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集成基础模型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721644" y="1971675"/>
            <a:ext cx="902494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使用LightGBM、XGBoost与CatBoost作为基础模型。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875359" y="3176588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2662238" y="4662487"/>
            <a:ext cx="902494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融合器选择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2662238" y="4953000"/>
            <a:ext cx="9024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选用逻辑回归作为模型融合器。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815953" y="4024313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3602831" y="1885950"/>
            <a:ext cx="902494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提升鲁棒性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602831" y="2176463"/>
            <a:ext cx="9024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增强模型对异常值和噪声的抵抗能力。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756547" y="3171825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543425" y="4657725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提高预测精度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543425" y="5162550"/>
            <a:ext cx="902494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通过集成学习提高模型预测准确性。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697141" y="4029075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5484019" y="1466850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增加可解释性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484019" y="1971675"/>
            <a:ext cx="902494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利用逻辑回归提高模型结果的线性可解释性。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637734" y="3171825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6424613" y="4657725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降低过拟合风险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6424613" y="5162550"/>
            <a:ext cx="902494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通过集成不同模型减少单一模型的过拟合现象。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7578328" y="4029075"/>
            <a:ext cx="476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7365206" y="1466850"/>
            <a:ext cx="902494" cy="4667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增强泛化能力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7365206" y="1971675"/>
            <a:ext cx="902494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提高模型对未知数据的适应性和预测性能。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578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4545" r="4545"/>
          <a:stretch/>
        </p:blipFill>
        <p:spPr>
          <a:xfrm>
            <a:off x="0" y="0"/>
            <a:ext cx="9144000" cy="56578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模型训练流程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403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47198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5折交叉验证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762500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采用StratifiedKFold实现5折交叉验证，确保每折中目标类别的比例与整体数据一致，提升模型泛化能力。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4004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特征工程处理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69093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每折使用RobustFeatureEngineer类进行特征工程，包括缺失值处理、类别特征编码等步骤。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3288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统计特征构造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619375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在特征工程中，除了基础处理外，还包括统计与交互特征的构造，增强模型表现。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异常值处理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1757362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对数据中的异常值进行处理，保证模型训练时不会受到异常数据的影响。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897856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特征标准化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188369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对特征进行标准化处理，使不同尺度的特征能够公平比较，提高模型训练效率。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969419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模型效果评估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259931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使用AUC和Accuracy两个指标来评估每一折模型的效果，确保模型具有良好的预测性能。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4040981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综合OOF预测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4331494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通过综合所有折的OOF（Out-Of-Fold）预测结果，进一步确保模型的鲁棒性和实用性。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184650" y="1095375"/>
            <a:ext cx="4959350" cy="4467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模型评估与结果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1800" y="1326356"/>
            <a:ext cx="857250" cy="85725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6113" y="1540668"/>
            <a:ext cx="428625" cy="4286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619500" y="1314450"/>
            <a:ext cx="857250" cy="85725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3813" y="1528762"/>
            <a:ext cx="428625" cy="4286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6432550" y="1271586"/>
            <a:ext cx="857250" cy="85725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46863" y="1485898"/>
            <a:ext cx="428625" cy="4286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模型性能</a:t>
            </a:r>
            <a:endParaRPr lang="en-US" sz="2250" dirty="0"/>
          </a:p>
        </p:txBody>
      </p:sp>
      <p:sp>
        <p:nvSpPr>
          <p:cNvPr id="11" name="Text 5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571500" y="3071813"/>
            <a:ext cx="57150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7"/>
          <p:cNvSpPr/>
          <p:nvPr/>
        </p:nvSpPr>
        <p:spPr>
          <a:xfrm>
            <a:off x="571500" y="328612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交叉验证AUC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571500" y="359092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5折交叉验证平均AUC得分0.788，显示模型具有良好的区分能力。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3619500" y="3071813"/>
            <a:ext cx="57150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0"/>
          <p:cNvSpPr/>
          <p:nvPr/>
        </p:nvSpPr>
        <p:spPr>
          <a:xfrm>
            <a:off x="3619500" y="328612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准确性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3619500" y="359092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平均准确率为0.72，表明模型在多数情况下能正确预测用户是否违约。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6667500" y="3071813"/>
            <a:ext cx="57150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3"/>
          <p:cNvSpPr/>
          <p:nvPr/>
        </p:nvSpPr>
        <p:spPr>
          <a:xfrm>
            <a:off x="6667500" y="328612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性能稳健性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6667500" y="359092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各折AUC与准确率波动小，证明模型在不同数据子集上表现稳定。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45331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结果提交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71500" y="2052637"/>
            <a:ext cx="2276475" cy="1123950"/>
          </a:xfrm>
          <a:prstGeom prst="round2DiagRect">
            <a:avLst/>
          </a:prstGeom>
          <a:solidFill>
            <a:srgbClr val="BE2124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6863" y="2166938"/>
            <a:ext cx="285750" cy="28575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62000" y="2562225"/>
            <a:ext cx="1895475" cy="47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762000" y="2676525"/>
            <a:ext cx="18954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预测结果以CSV格式提交，包含用户ID和违约预测概率。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 rot="10800000">
            <a:off x="1566863" y="3390900"/>
            <a:ext cx="228600" cy="195263"/>
          </a:xfrm>
          <a:prstGeom prst="triangle">
            <a:avLst/>
          </a:prstGeom>
          <a:solidFill>
            <a:srgbClr val="C81A1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571500" y="3714750"/>
            <a:ext cx="2276475" cy="414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3"/>
              </a:lnSpc>
              <a:buNone/>
            </a:pPr>
            <a:r>
              <a:rPr lang="en-US" sz="1800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预测结果格式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3433763" y="2052637"/>
            <a:ext cx="2276475" cy="1504950"/>
          </a:xfrm>
          <a:prstGeom prst="round2DiagRect">
            <a:avLst/>
          </a:prstGeom>
          <a:solidFill>
            <a:srgbClr val="DFB57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29125" y="2166938"/>
            <a:ext cx="285750" cy="28575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3624262" y="2562225"/>
            <a:ext cx="1895475" cy="476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>
            <a:off x="3624262" y="2676525"/>
            <a:ext cx="189547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示例：id,isDefault</a:t>
            </a:r>
            <a:endParaRPr lang="en-US" sz="90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800000,0.5382</a:t>
            </a:r>
            <a:endParaRPr lang="en-US" sz="90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800001,0.4123</a:t>
            </a:r>
            <a:endParaRPr lang="en-US" sz="90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800002,0.6245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 rot="10800000">
            <a:off x="4429125" y="3771900"/>
            <a:ext cx="228600" cy="195263"/>
          </a:xfrm>
          <a:prstGeom prst="triangle">
            <a:avLst/>
          </a:prstGeom>
          <a:solidFill>
            <a:srgbClr val="DFB57F">
              <a:alpha val="5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3433763" y="4095750"/>
            <a:ext cx="2276475" cy="414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3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示例提交文件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6296025" y="2052637"/>
            <a:ext cx="2276475" cy="1314450"/>
          </a:xfrm>
          <a:prstGeom prst="round2DiagRect">
            <a:avLst/>
          </a:prstGeom>
          <a:solidFill>
            <a:srgbClr val="DFB57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91388" y="2166938"/>
            <a:ext cx="285750" cy="28575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6486525" y="2562225"/>
            <a:ext cx="1895475" cy="476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5"/>
          <p:cNvSpPr/>
          <p:nvPr/>
        </p:nvSpPr>
        <p:spPr>
          <a:xfrm>
            <a:off x="6486525" y="2676525"/>
            <a:ext cx="18954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提交文件命名需包含AUC得分与时间戳，如：submission_auc_0.78890_时间戳.csv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 rot="10800000">
            <a:off x="7291388" y="3581400"/>
            <a:ext cx="228600" cy="195263"/>
          </a:xfrm>
          <a:prstGeom prst="triangle">
            <a:avLst/>
          </a:prstGeom>
          <a:solidFill>
            <a:srgbClr val="DFB57F">
              <a:alpha val="5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7"/>
          <p:cNvSpPr/>
          <p:nvPr/>
        </p:nvSpPr>
        <p:spPr>
          <a:xfrm>
            <a:off x="6296025" y="3905250"/>
            <a:ext cx="2276475" cy="414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3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文件命名规则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2292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820" r="820"/>
          <a:stretch/>
        </p:blipFill>
        <p:spPr>
          <a:xfrm>
            <a:off x="0" y="0"/>
            <a:ext cx="9144000" cy="52292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代码解析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数据加载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确保数据准确无误地导入系统。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特征工程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使用RobustFeatureEngineer类实现数据预处理自动化，包括缺失值处理、类别编码、异常值检测与标准化。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模型训练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采用StackingClassifier融合LightGBM、XGBoost与CatBoost，提升模型鲁棒性和预测精度。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后处理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对模型输出进行进一步处理，确保结果的准确性和可用性。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34051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37957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结果输出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4086225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将最终结果以合适的形式呈现给用户。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34051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37957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性能优化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4086225"/>
            <a:ext cx="162877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利用Optuna进行LightGBM超参数调优，并结合GPU加速，显著提升模型训练速度与性能。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34051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37957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流程健壮性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4086225"/>
            <a:ext cx="16287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确保整个流程的稳定性和可靠性，提高系统的整体效率。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3405188"/>
            <a:ext cx="266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3795713"/>
            <a:ext cx="162877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高效性保障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4086225"/>
            <a:ext cx="16287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通过优化各环节，确保流程从头到尾高效运行。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845050" y="1095375"/>
            <a:ext cx="4298950" cy="4467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54025" y="1271586"/>
            <a:ext cx="857250" cy="85725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8338" y="1485898"/>
            <a:ext cx="428625" cy="4286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479800" y="1245394"/>
            <a:ext cx="857250" cy="85725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94113" y="1459706"/>
            <a:ext cx="428625" cy="42862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6438900" y="1271586"/>
            <a:ext cx="857250" cy="85725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653213" y="1485898"/>
            <a:ext cx="428625" cy="4286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主要收获</a:t>
            </a:r>
            <a:endParaRPr lang="en-US" sz="2250" dirty="0"/>
          </a:p>
        </p:txBody>
      </p:sp>
      <p:sp>
        <p:nvSpPr>
          <p:cNvPr id="11" name="Text 5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571500" y="3071813"/>
            <a:ext cx="57150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7"/>
          <p:cNvSpPr/>
          <p:nvPr/>
        </p:nvSpPr>
        <p:spPr>
          <a:xfrm>
            <a:off x="571500" y="328612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风控建模理解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571500" y="359092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深入掌握金融风控领域违约预测的核心思路与实践技巧。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3619500" y="3071813"/>
            <a:ext cx="57150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0"/>
          <p:cNvSpPr/>
          <p:nvPr/>
        </p:nvSpPr>
        <p:spPr>
          <a:xfrm>
            <a:off x="3619500" y="328612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模型融合技巧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3619500" y="359092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熟练运用多种模型调参与集成方法，提升预测精度与模型鲁棒性。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6667500" y="3071813"/>
            <a:ext cx="57150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3"/>
          <p:cNvSpPr/>
          <p:nvPr/>
        </p:nvSpPr>
        <p:spPr>
          <a:xfrm>
            <a:off x="6667500" y="328612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特征工程模块化</a:t>
            </a:r>
            <a:endParaRPr lang="en-US" sz="1125" dirty="0"/>
          </a:p>
        </p:txBody>
      </p:sp>
      <p:sp>
        <p:nvSpPr>
          <p:cNvPr id="20" name="Text 14"/>
          <p:cNvSpPr/>
          <p:nvPr/>
        </p:nvSpPr>
        <p:spPr>
          <a:xfrm>
            <a:off x="6667500" y="3590925"/>
            <a:ext cx="1905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构建高效可复用的特征工程流程，显著提高数据分析与模型开发效率。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81013" y="-7048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33813" y="2614613"/>
            <a:ext cx="12954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动态风险信号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914526" y="142875"/>
            <a:ext cx="1181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时间序列模式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81001" y="70485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探索用户行为的时间序列模式，包括还款历史和信用评分变化趋势。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81001" y="120015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利用时间序列分析捕捉动态风险信号，提高风险评估准确性。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914526" y="1866900"/>
            <a:ext cx="1181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神经网络架构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381001" y="242887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引入TabNet等神经网络架构，挖掘复杂特征间的非线性关系。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81001" y="292417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提升模型表达能力，增强模型对复杂数据的理解。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1724026" y="3590925"/>
            <a:ext cx="13716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模型压缩与量化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381001" y="41529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研究模型压缩技术，降低模型复杂度，减少计算资源消耗。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81001" y="46482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应用量化技术，加快预测速度，满足实时风控需求。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248401" y="142875"/>
            <a:ext cx="1181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实时风控需求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6243638" y="70485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通过优化模型性能，确保在实时场景下快速响应风险变化。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243638" y="120015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满足金融行业对实时风控的高要求，保障业务安全。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248401" y="1866900"/>
            <a:ext cx="13716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风险评估准确性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6243638" y="242887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通过时间序列模式和神经网络架构，提高风险评估的准确性和可靠性。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243638" y="2924175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结合模型压缩与量化技术，确保风险评估模型在实际应用中的高效性。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248401" y="3590925"/>
            <a:ext cx="1181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计算资源消耗</a:t>
            </a:r>
            <a:endParaRPr lang="en-US" sz="1500" dirty="0"/>
          </a:p>
        </p:txBody>
      </p:sp>
      <p:sp>
        <p:nvSpPr>
          <p:cNvPr id="24" name="Text 20"/>
          <p:cNvSpPr/>
          <p:nvPr/>
        </p:nvSpPr>
        <p:spPr>
          <a:xfrm>
            <a:off x="6243638" y="41529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通过模型压缩与量化技术，显著降低计算资源消耗，提高系统效率。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243638" y="4648200"/>
            <a:ext cx="23383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优化模型性能，确保在有限资源下实现高效的实时风控。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9581" r="9581"/>
          <a:stretch/>
        </p:blipFill>
        <p:spPr>
          <a:xfrm>
            <a:off x="0" y="0"/>
            <a:ext cx="9144000" cy="63627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3375" y="428625"/>
            <a:ext cx="1028700" cy="1028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762000"/>
            <a:ext cx="8001000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4875" dirty="0"/>
          </a:p>
        </p:txBody>
      </p:sp>
      <p:sp>
        <p:nvSpPr>
          <p:cNvPr id="5" name="Text 1"/>
          <p:cNvSpPr/>
          <p:nvPr/>
        </p:nvSpPr>
        <p:spPr>
          <a:xfrm>
            <a:off x="571500" y="1662112"/>
            <a:ext cx="8001000" cy="2809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213"/>
              </a:lnSpc>
              <a:buNone/>
            </a:pPr>
            <a:r>
              <a:rPr lang="en-US" sz="1575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CONTENTS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571500" y="2514600"/>
            <a:ext cx="1285875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4875" dirty="0"/>
          </a:p>
        </p:txBody>
      </p:sp>
      <p:sp>
        <p:nvSpPr>
          <p:cNvPr id="7" name="Shape 3"/>
          <p:cNvSpPr/>
          <p:nvPr/>
        </p:nvSpPr>
        <p:spPr>
          <a:xfrm>
            <a:off x="595313" y="3348038"/>
            <a:ext cx="123825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571500" y="3486150"/>
            <a:ext cx="133350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课题背景与任务描述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3952875"/>
            <a:ext cx="133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2238375" y="2514600"/>
            <a:ext cx="1285875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4875" dirty="0"/>
          </a:p>
        </p:txBody>
      </p:sp>
      <p:sp>
        <p:nvSpPr>
          <p:cNvPr id="11" name="Shape 7"/>
          <p:cNvSpPr/>
          <p:nvPr/>
        </p:nvSpPr>
        <p:spPr>
          <a:xfrm>
            <a:off x="2262188" y="3348038"/>
            <a:ext cx="123825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8"/>
          <p:cNvSpPr/>
          <p:nvPr/>
        </p:nvSpPr>
        <p:spPr>
          <a:xfrm>
            <a:off x="2238375" y="3486150"/>
            <a:ext cx="133350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数据介绍与预处理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2238375" y="3952875"/>
            <a:ext cx="133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905250" y="2514600"/>
            <a:ext cx="1285875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4875" dirty="0"/>
          </a:p>
        </p:txBody>
      </p:sp>
      <p:sp>
        <p:nvSpPr>
          <p:cNvPr id="15" name="Shape 11"/>
          <p:cNvSpPr/>
          <p:nvPr/>
        </p:nvSpPr>
        <p:spPr>
          <a:xfrm>
            <a:off x="3929063" y="3348038"/>
            <a:ext cx="123825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2"/>
          <p:cNvSpPr/>
          <p:nvPr/>
        </p:nvSpPr>
        <p:spPr>
          <a:xfrm>
            <a:off x="3905250" y="3486150"/>
            <a:ext cx="1333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模型设计与训练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3905250" y="3738563"/>
            <a:ext cx="133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5572125" y="2514600"/>
            <a:ext cx="1285875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4875" dirty="0"/>
          </a:p>
        </p:txBody>
      </p:sp>
      <p:sp>
        <p:nvSpPr>
          <p:cNvPr id="19" name="Shape 15"/>
          <p:cNvSpPr/>
          <p:nvPr/>
        </p:nvSpPr>
        <p:spPr>
          <a:xfrm>
            <a:off x="5595938" y="3348038"/>
            <a:ext cx="123825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6"/>
          <p:cNvSpPr/>
          <p:nvPr/>
        </p:nvSpPr>
        <p:spPr>
          <a:xfrm>
            <a:off x="5572125" y="3486150"/>
            <a:ext cx="1333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模型评估与结果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572125" y="3738563"/>
            <a:ext cx="133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2" name="Text 18"/>
          <p:cNvSpPr/>
          <p:nvPr/>
        </p:nvSpPr>
        <p:spPr>
          <a:xfrm>
            <a:off x="7239000" y="2514600"/>
            <a:ext cx="1285875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4875" dirty="0"/>
          </a:p>
        </p:txBody>
      </p:sp>
      <p:sp>
        <p:nvSpPr>
          <p:cNvPr id="23" name="Shape 19"/>
          <p:cNvSpPr/>
          <p:nvPr/>
        </p:nvSpPr>
        <p:spPr>
          <a:xfrm>
            <a:off x="7262813" y="3348038"/>
            <a:ext cx="123825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0"/>
          <p:cNvSpPr/>
          <p:nvPr/>
        </p:nvSpPr>
        <p:spPr>
          <a:xfrm>
            <a:off x="7239000" y="3486150"/>
            <a:ext cx="13335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总结与展望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7239000" y="3738563"/>
            <a:ext cx="133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571500" y="4448175"/>
            <a:ext cx="1285875" cy="7858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6188"/>
              </a:lnSpc>
              <a:buNone/>
            </a:pPr>
            <a:r>
              <a:rPr lang="en-US" sz="4875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4875" dirty="0"/>
          </a:p>
        </p:txBody>
      </p:sp>
      <p:sp>
        <p:nvSpPr>
          <p:cNvPr id="27" name="Shape 23"/>
          <p:cNvSpPr/>
          <p:nvPr/>
        </p:nvSpPr>
        <p:spPr>
          <a:xfrm>
            <a:off x="595313" y="5281613"/>
            <a:ext cx="1238250" cy="23813"/>
          </a:xfrm>
          <a:prstGeom prst="rect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4"/>
          <p:cNvSpPr/>
          <p:nvPr/>
        </p:nvSpPr>
        <p:spPr>
          <a:xfrm>
            <a:off x="571500" y="5419725"/>
            <a:ext cx="133350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附录：参考文献与工具</a:t>
            </a:r>
            <a:endParaRPr lang="en-US" sz="1200" dirty="0"/>
          </a:p>
        </p:txBody>
      </p:sp>
      <p:sp>
        <p:nvSpPr>
          <p:cNvPr id="29" name="Text 25"/>
          <p:cNvSpPr/>
          <p:nvPr/>
        </p:nvSpPr>
        <p:spPr>
          <a:xfrm>
            <a:off x="571500" y="5886450"/>
            <a:ext cx="1333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572000" y="1095375"/>
            <a:ext cx="4572000" cy="4467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附录：参考文献与工具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"/>
            <a:ext cx="9144000" cy="50863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技术文档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71500" y="2052637"/>
            <a:ext cx="2276475" cy="1123950"/>
          </a:xfrm>
          <a:prstGeom prst="round2DiagRect">
            <a:avLst/>
          </a:prstGeom>
          <a:solidFill>
            <a:srgbClr val="BE2124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6863" y="2166938"/>
            <a:ext cx="285750" cy="28575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62000" y="2562225"/>
            <a:ext cx="1895475" cy="476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762000" y="2676525"/>
            <a:ext cx="18954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官方文档详述了模型原理与参数配置，助力高效模型构建。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 rot="10800000">
            <a:off x="1566863" y="3390900"/>
            <a:ext cx="228600" cy="195263"/>
          </a:xfrm>
          <a:prstGeom prst="triangle">
            <a:avLst/>
          </a:prstGeom>
          <a:solidFill>
            <a:srgbClr val="C81A1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571500" y="3714750"/>
            <a:ext cx="2276475" cy="414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3"/>
              </a:lnSpc>
              <a:buNone/>
            </a:pPr>
            <a:r>
              <a:rPr lang="en-US" sz="1800" b="1" dirty="0">
                <a:solidFill>
                  <a:srgbClr val="BB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LightGBM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3433763" y="2052637"/>
            <a:ext cx="2276475" cy="1123950"/>
          </a:xfrm>
          <a:prstGeom prst="round2DiagRect">
            <a:avLst/>
          </a:prstGeom>
          <a:solidFill>
            <a:srgbClr val="DFB57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29125" y="2166938"/>
            <a:ext cx="285750" cy="285750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3624262" y="2562225"/>
            <a:ext cx="1895475" cy="476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>
            <a:off x="3624262" y="2676525"/>
            <a:ext cx="18954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提供深入的算法解释与实践指南，优化模型性能的关键资源。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 rot="10800000">
            <a:off x="4429125" y="3390900"/>
            <a:ext cx="228600" cy="195263"/>
          </a:xfrm>
          <a:prstGeom prst="triangle">
            <a:avLst/>
          </a:prstGeom>
          <a:solidFill>
            <a:srgbClr val="DFB57F">
              <a:alpha val="5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2"/>
          <p:cNvSpPr/>
          <p:nvPr/>
        </p:nvSpPr>
        <p:spPr>
          <a:xfrm>
            <a:off x="3433763" y="3714750"/>
            <a:ext cx="2276475" cy="414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3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XGBoost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6296025" y="2052637"/>
            <a:ext cx="2276475" cy="1123950"/>
          </a:xfrm>
          <a:prstGeom prst="round2DiagRect">
            <a:avLst/>
          </a:prstGeom>
          <a:solidFill>
            <a:srgbClr val="DFB57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291388" y="2166938"/>
            <a:ext cx="285750" cy="285750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6486525" y="2562225"/>
            <a:ext cx="1895475" cy="476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5"/>
          <p:cNvSpPr/>
          <p:nvPr/>
        </p:nvSpPr>
        <p:spPr>
          <a:xfrm>
            <a:off x="6486525" y="2676525"/>
            <a:ext cx="18954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涵盖理论基础与应用案例，促进理解和应用梯度提升树模型。</a:t>
            </a:r>
            <a:endParaRPr lang="en-US" sz="900" dirty="0"/>
          </a:p>
        </p:txBody>
      </p:sp>
      <p:sp>
        <p:nvSpPr>
          <p:cNvPr id="22" name="Shape 16"/>
          <p:cNvSpPr/>
          <p:nvPr/>
        </p:nvSpPr>
        <p:spPr>
          <a:xfrm rot="10800000">
            <a:off x="7291388" y="3390900"/>
            <a:ext cx="228600" cy="195263"/>
          </a:xfrm>
          <a:prstGeom prst="triangle">
            <a:avLst/>
          </a:prstGeom>
          <a:solidFill>
            <a:srgbClr val="DFB57F">
              <a:alpha val="5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7"/>
          <p:cNvSpPr/>
          <p:nvPr/>
        </p:nvSpPr>
        <p:spPr>
          <a:xfrm>
            <a:off x="6296025" y="3714750"/>
            <a:ext cx="2276475" cy="414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263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CatBoost</a:t>
            </a: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开源工具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2757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19087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高效机器学习工具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481388"/>
            <a:ext cx="23622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LightGBM、XGBoost、CatBoost 和 Optuna 是高效的机器学习工具，适用于不同的应用场景。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328863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梯度提升技术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619375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LightGBM 在梯度提升方面表现突出，能够有效提高模型的预测精度。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分布式训练能力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1757362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XGBoost 支持分布式训练，可以处理大规模数据集，加速模型训练过程。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1571625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类别特征处理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1862138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CatBoost 在处理类别特征时具有优势，无需预处理即可直接使用。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2433638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超参数优化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724150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Optuna 专注于超参数优化，通过智能搜索算法找到最优参数组合。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3295650"/>
            <a:ext cx="236220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高性能计算支持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586163"/>
            <a:ext cx="2362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这些工具均支持高性能计算，能够充分利用硬件资源，提高训练效率。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26" r="26"/>
          <a:stretch/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学术资源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857250" y="1676400"/>
            <a:ext cx="1143000" cy="114300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4300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风控文献综述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深入研究金融风控领域的最新进展，理解违约预测模型的设计原则与评估标准。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2952750" y="1676400"/>
            <a:ext cx="1143000" cy="114300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38500" y="1962150"/>
            <a:ext cx="571500" cy="5715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70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Kaggle案例分析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26670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借鉴Kaggle竞赛中优秀团队的解决方案，学习高级特征工程与模型融合技巧。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5048250" y="1676400"/>
            <a:ext cx="1143000" cy="114300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34000" y="1962150"/>
            <a:ext cx="571500" cy="5715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625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学术论文引用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7625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整合多篇权威学术论文，涵盖机器学习在信贷风险评估中的应用案例。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7143750" y="1676400"/>
            <a:ext cx="1143000" cy="114300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29500" y="1962150"/>
            <a:ext cx="571500" cy="5715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8580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行业报告解读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8580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定期阅读行业报告，掌握市场动态，洞察未来趋势，指导模型迭代方向。</a:t>
            </a:r>
            <a:endParaRPr lang="en-US"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176463"/>
            <a:ext cx="8001000" cy="733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775"/>
              </a:lnSpc>
              <a:buNone/>
            </a:pPr>
            <a:r>
              <a:rPr lang="en-US" sz="412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41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572000" y="1095375"/>
            <a:ext cx="4572000" cy="4467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课题背景与任务描述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26" r="26"/>
          <a:stretch/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课题来源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857250" y="1676400"/>
            <a:ext cx="1143000" cy="114300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4300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真实场景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课题源于信贷金融领域，聚焦用户贷款违约预测，旨在解决金融机构风险控制难题。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2952750" y="1676400"/>
            <a:ext cx="1143000" cy="114300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38500" y="1962150"/>
            <a:ext cx="571500" cy="5715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70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2667000" y="3371850"/>
            <a:ext cx="1714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依托某信贷平台120万条贷款记录，涵盖47列特征，包括15列匿名数据，确保研究的实用性和隐私保护。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5048250" y="1676400"/>
            <a:ext cx="1143000" cy="114300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34000" y="1962150"/>
            <a:ext cx="571500" cy="5715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625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挑战明确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7625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预测用户违约可能性，构建高效分类模型，以AUC为评价标准，助力业务决策优化。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7143750" y="1676400"/>
            <a:ext cx="1143000" cy="114300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29500" y="1962150"/>
            <a:ext cx="571500" cy="5715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8580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实践导向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8580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项目鼓励创新与实践，通过模型设计与优化，提升风险识别能力，促进金融行业智能化转型。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2000250"/>
            <a:ext cx="8382000" cy="2133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95475" y="2876550"/>
            <a:ext cx="1295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贷款违约预测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295775" y="2181225"/>
            <a:ext cx="923925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模型构建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676900" y="2038350"/>
            <a:ext cx="2171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构建模型预测用户贷款违约的可能性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676900" y="2400300"/>
            <a:ext cx="2171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评估用户还款意愿与能力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295775" y="2905125"/>
            <a:ext cx="923925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AC251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模型评估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676900" y="2762250"/>
            <a:ext cx="20288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采用AUC指标衡量模型的区分能力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676900" y="3124200"/>
            <a:ext cx="202882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优化模型以提高风险识别精度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295775" y="3629025"/>
            <a:ext cx="923925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C4A17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应用领域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676900" y="3486150"/>
            <a:ext cx="2171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预测结果将辅助信贷审批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676900" y="3848100"/>
            <a:ext cx="2171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指导风险定价与贷后管理策略的制定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476750" y="1095375"/>
            <a:ext cx="4667250" cy="4467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数据介绍与预处理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66725"/>
            <a:ext cx="2857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数据集说明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895350"/>
            <a:ext cx="28575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33333" b="33333"/>
          <a:stretch/>
        </p:blipFill>
        <p:spPr>
          <a:xfrm>
            <a:off x="571500" y="3905250"/>
            <a:ext cx="2857500" cy="952500"/>
          </a:xfrm>
          <a:prstGeom prst="roundRect">
            <a:avLst>
              <a:gd name="adj" fmla="val 5000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4381500" y="933450"/>
            <a:ext cx="442913" cy="442913"/>
          </a:xfrm>
          <a:prstGeom prst="rect">
            <a:avLst/>
          </a:prstGeom>
          <a:solidFill>
            <a:srgbClr val="E17272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38650" y="990600"/>
            <a:ext cx="333375" cy="3333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1500" y="1566863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数据规模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4381500" y="1871663"/>
            <a:ext cx="1905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训练集包含80万条记录，测试集A/B各20万条，总计120万条贷款记录，数据丰富，覆盖广泛。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6667500" y="933450"/>
            <a:ext cx="442913" cy="442913"/>
          </a:xfrm>
          <a:prstGeom prst="rect">
            <a:avLst/>
          </a:prstGeom>
          <a:solidFill>
            <a:srgbClr val="DC3633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24650" y="990600"/>
            <a:ext cx="333375" cy="3333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7500" y="1566863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特征信息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6667500" y="1871663"/>
            <a:ext cx="1905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每条记录包含47列特征，其中15列为匿名特征，涵盖贷款金额、利率、年收入、信用评分等关键指标。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4381500" y="2824163"/>
            <a:ext cx="442913" cy="442913"/>
          </a:xfrm>
          <a:prstGeom prst="rect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38650" y="2881313"/>
            <a:ext cx="333375" cy="3333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81500" y="345757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数据划分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381500" y="3762375"/>
            <a:ext cx="1905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数据集精细划分为训练集、测试集A和B，便于模型训练与性能评估，确保模型泛化能力。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6667500" y="2824163"/>
            <a:ext cx="442913" cy="442913"/>
          </a:xfrm>
          <a:prstGeom prst="rect">
            <a:avLst/>
          </a:prstGeom>
          <a:solidFill>
            <a:srgbClr val="BE2124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24650" y="2881313"/>
            <a:ext cx="333375" cy="33337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667500" y="3457575"/>
            <a:ext cx="190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667500" y="3762375"/>
            <a:ext cx="1905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源于信贷金融领域，旨在预测用户贷款违约风险，对风险控制与业务决策具有重要价值。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26" r="26"/>
          <a:stretch/>
        </p:blipFill>
        <p:spPr>
          <a:xfrm>
            <a:off x="0" y="0"/>
            <a:ext cx="9144000" cy="219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5750" y="285750"/>
            <a:ext cx="619125" cy="619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466725"/>
            <a:ext cx="800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特征工程流程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895350"/>
            <a:ext cx="8001000" cy="1857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462"/>
              </a:lnSpc>
              <a:buNone/>
            </a:pPr>
            <a:endParaRPr lang="en-US" sz="1050" dirty="0"/>
          </a:p>
        </p:txBody>
      </p:sp>
      <p:sp>
        <p:nvSpPr>
          <p:cNvPr id="7" name="Shape 3"/>
          <p:cNvSpPr/>
          <p:nvPr/>
        </p:nvSpPr>
        <p:spPr>
          <a:xfrm>
            <a:off x="857250" y="1676400"/>
            <a:ext cx="1143000" cy="114300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43000" y="1962150"/>
            <a:ext cx="571500" cy="571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15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缺失值处理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5715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采用中位数填充数值特征，类别变量统一标记为unknown，确保数据完整性。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2952750" y="1676400"/>
            <a:ext cx="1143000" cy="114300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38500" y="1962150"/>
            <a:ext cx="571500" cy="5715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6670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类别特征编码</a:t>
            </a:r>
            <a:endParaRPr lang="en-US" sz="1125" dirty="0"/>
          </a:p>
        </p:txBody>
      </p:sp>
      <p:sp>
        <p:nvSpPr>
          <p:cNvPr id="14" name="Text 8"/>
          <p:cNvSpPr/>
          <p:nvPr/>
        </p:nvSpPr>
        <p:spPr>
          <a:xfrm>
            <a:off x="26670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运用LabelEncoder对grade、purpose等特征进行编码，转换为数值表示，便于模型理解。</a:t>
            </a:r>
            <a:endParaRPr lang="en-US" sz="900" dirty="0"/>
          </a:p>
        </p:txBody>
      </p:sp>
      <p:sp>
        <p:nvSpPr>
          <p:cNvPr id="15" name="Shape 9"/>
          <p:cNvSpPr/>
          <p:nvPr/>
        </p:nvSpPr>
        <p:spPr>
          <a:xfrm>
            <a:off x="5048250" y="1676400"/>
            <a:ext cx="1143000" cy="1143000"/>
          </a:xfrm>
          <a:prstGeom prst="ellipse">
            <a:avLst/>
          </a:prstGeom>
          <a:solidFill>
            <a:srgbClr val="BB0000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34000" y="1962150"/>
            <a:ext cx="571500" cy="5715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625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统计特征构造</a:t>
            </a:r>
            <a:endParaRPr lang="en-US" sz="1125" dirty="0"/>
          </a:p>
        </p:txBody>
      </p:sp>
      <p:sp>
        <p:nvSpPr>
          <p:cNvPr id="18" name="Text 11"/>
          <p:cNvSpPr/>
          <p:nvPr/>
        </p:nvSpPr>
        <p:spPr>
          <a:xfrm>
            <a:off x="47625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构建income_loan_ratio、revol_income_ratio等，反映用户财务状况的关键比率。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7143750" y="1676400"/>
            <a:ext cx="1143000" cy="1143000"/>
          </a:xfrm>
          <a:prstGeom prst="ellipse">
            <a:avLst/>
          </a:prstGeom>
          <a:solidFill>
            <a:srgbClr val="DFB57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29500" y="1962150"/>
            <a:ext cx="571500" cy="5715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858000" y="30575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25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交互特征构造</a:t>
            </a:r>
            <a:endParaRPr lang="en-US" sz="1125" dirty="0"/>
          </a:p>
        </p:txBody>
      </p:sp>
      <p:sp>
        <p:nvSpPr>
          <p:cNvPr id="22" name="Text 14"/>
          <p:cNvSpPr/>
          <p:nvPr/>
        </p:nvSpPr>
        <p:spPr>
          <a:xfrm>
            <a:off x="6858000" y="3371850"/>
            <a:ext cx="17145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设计grade_purpose、fico_interest等复合特征，捕捉特征间的相互作用关系。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366713" cy="5715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4781550" y="1095375"/>
            <a:ext cx="4362450" cy="4467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5175"/>
              </a:lnSpc>
              <a:buNone/>
            </a:pPr>
            <a:r>
              <a:rPr lang="en-US" sz="24375" b="1" dirty="0">
                <a:solidFill>
                  <a:srgbClr val="E2C9A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4375" dirty="0"/>
          </a:p>
        </p:txBody>
      </p:sp>
      <p:sp>
        <p:nvSpPr>
          <p:cNvPr id="5" name="Text 2"/>
          <p:cNvSpPr/>
          <p:nvPr/>
        </p:nvSpPr>
        <p:spPr>
          <a:xfrm>
            <a:off x="571500" y="367665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模型设计与训练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571500" y="43053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662</Words>
  <Application>Microsoft Office PowerPoint</Application>
  <PresentationFormat>全屏显示(16:9)</PresentationFormat>
  <Paragraphs>236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亦文 武</cp:lastModifiedBy>
  <cp:revision>3</cp:revision>
  <dcterms:created xsi:type="dcterms:W3CDTF">2025-06-22T09:44:53Z</dcterms:created>
  <dcterms:modified xsi:type="dcterms:W3CDTF">2025-06-22T10:22:24Z</dcterms:modified>
</cp:coreProperties>
</file>